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2"/>
  </p:sldMasterIdLst>
  <p:notesMasterIdLst>
    <p:notesMasterId r:id="rId19"/>
  </p:notesMasterIdLst>
  <p:handoutMasterIdLst>
    <p:handoutMasterId r:id="rId20"/>
  </p:handoutMasterIdLst>
  <p:sldIdLst>
    <p:sldId id="1575" r:id="rId3"/>
    <p:sldId id="1576" r:id="rId4"/>
    <p:sldId id="1707" r:id="rId5"/>
    <p:sldId id="1708" r:id="rId6"/>
    <p:sldId id="1709" r:id="rId7"/>
    <p:sldId id="1710" r:id="rId8"/>
    <p:sldId id="1712" r:id="rId9"/>
    <p:sldId id="1702" r:id="rId10"/>
    <p:sldId id="1711" r:id="rId11"/>
    <p:sldId id="1706" r:id="rId12"/>
    <p:sldId id="1703" r:id="rId13"/>
    <p:sldId id="1704" r:id="rId14"/>
    <p:sldId id="1713" r:id="rId15"/>
    <p:sldId id="1714" r:id="rId16"/>
    <p:sldId id="1715" r:id="rId17"/>
    <p:sldId id="1716" r:id="rId18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1FBED56-7E21-C94D-8049-451270E8C32A}">
          <p14:sldIdLst>
            <p14:sldId id="1575"/>
            <p14:sldId id="1576"/>
          </p14:sldIdLst>
        </p14:section>
        <p14:section name="body" id="{3D9C80B2-EAAE-E24F-83D7-5970E147313E}">
          <p14:sldIdLst>
            <p14:sldId id="1707"/>
            <p14:sldId id="1708"/>
            <p14:sldId id="1709"/>
            <p14:sldId id="1710"/>
            <p14:sldId id="1712"/>
            <p14:sldId id="1702"/>
            <p14:sldId id="1711"/>
            <p14:sldId id="1706"/>
            <p14:sldId id="1703"/>
            <p14:sldId id="1704"/>
            <p14:sldId id="1713"/>
          </p14:sldIdLst>
        </p14:section>
        <p14:section name="outro" id="{E93196B6-EFE2-3242-B776-C77C0FCFFEF1}">
          <p14:sldIdLst>
            <p14:sldId id="1714"/>
            <p14:sldId id="1715"/>
            <p14:sldId id="171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1488" autoAdjust="0"/>
    <p:restoredTop sz="91162" autoAdjust="0"/>
  </p:normalViewPr>
  <p:slideViewPr>
    <p:cSldViewPr snapToGrid="0">
      <p:cViewPr varScale="1">
        <p:scale>
          <a:sx n="82" d="100"/>
          <a:sy n="82" d="100"/>
        </p:scale>
        <p:origin x="168" y="1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>
        <p:scale>
          <a:sx n="66" d="100"/>
          <a:sy n="66" d="100"/>
        </p:scale>
        <p:origin x="4290" y="6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SharePoint Framework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1/7/19 3:41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SharePoint Framework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1/7/19 3:41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1/7/19 3:41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857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1/7/19 3:41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042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1/7/19 3:41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92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1/7/19 3:41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278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1/7/19 3:41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172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1/7/19 3:41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564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1/7/19 3:41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539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1/7/19 3:41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806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1/7/19 3:41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823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070E6202-7CD5-4BB1-8AE7-46D9B3803A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2064" y="-1"/>
            <a:ext cx="10494411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AE396F-8D3A-450C-ACA2-DBB858270594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indoor, wall, person, table&#10;&#10;Description generated with very high confidence">
            <a:extLst>
              <a:ext uri="{FF2B5EF4-FFF2-40B4-BE49-F238E27FC236}">
                <a16:creationId xmlns:a16="http://schemas.microsoft.com/office/drawing/2014/main" id="{B8A2D951-EDA6-4EFB-9752-5BDDC09A6E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42064" y="0"/>
            <a:ext cx="10494411" cy="69945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35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00" y="633600"/>
            <a:ext cx="11574000" cy="41036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2800" dirty="0">
                <a:solidFill>
                  <a:srgbClr val="2F2F2F"/>
                </a:solidFill>
              </a:defRPr>
            </a:lvl1pPr>
          </a:lstStyle>
          <a:p>
            <a:pPr lvl="0">
              <a:lnSpc>
                <a:spcPts val="32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4400" y="1212850"/>
            <a:ext cx="11574000" cy="134652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0" indent="0">
              <a:buFontTx/>
              <a:buNone/>
              <a:defRPr sz="1400"/>
            </a:lvl2pPr>
            <a:lvl3pPr marL="228600" indent="0">
              <a:buNone/>
              <a:defRPr sz="1200"/>
            </a:lvl3pPr>
            <a:lvl4pPr marL="457200" indent="0">
              <a:buNone/>
              <a:defRPr sz="1100"/>
            </a:lvl4pPr>
            <a:lvl5pPr marL="685800" indent="0">
              <a:buNone/>
              <a:defRPr sz="105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585901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4400" y="1212850"/>
            <a:ext cx="11574000" cy="1566583"/>
          </a:xfrm>
        </p:spPr>
        <p:txBody>
          <a:bodyPr>
            <a:spAutoFit/>
          </a:bodyPr>
          <a:lstStyle>
            <a:lvl1pPr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4400" y="633600"/>
            <a:ext cx="11574000" cy="41036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2800">
                <a:solidFill>
                  <a:srgbClr val="2F2F2F"/>
                </a:solidFill>
              </a:defRPr>
            </a:lvl1pPr>
          </a:lstStyle>
          <a:p>
            <a:pPr lvl="0">
              <a:lnSpc>
                <a:spcPts val="3200"/>
              </a:lnSpc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925009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4400" y="633600"/>
            <a:ext cx="11575200" cy="41036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2800" dirty="0">
                <a:solidFill>
                  <a:srgbClr val="2F2F2F"/>
                </a:solidFill>
              </a:defRPr>
            </a:lvl1pPr>
          </a:lstStyle>
          <a:p>
            <a:pPr lvl="0">
              <a:lnSpc>
                <a:spcPts val="3200"/>
              </a:lnSpc>
            </a:pPr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33762" y="1248620"/>
            <a:ext cx="12436475" cy="5815573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0" fontAlgn="base">
              <a:spcBef>
                <a:spcPct val="0"/>
              </a:spcBef>
              <a:spcAft>
                <a:spcPct val="0"/>
              </a:spcAft>
            </a:pPr>
            <a:endParaRPr lang="en-US" sz="1836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4400" y="1178952"/>
            <a:ext cx="11575200" cy="2658444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326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346486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584492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814403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1050791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791158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240" r:id="rId4"/>
    <p:sldLayoutId id="2147484529" r:id="rId5"/>
    <p:sldLayoutId id="2147484530" r:id="rId6"/>
    <p:sldLayoutId id="2147484531" r:id="rId7"/>
    <p:sldLayoutId id="2147484532" r:id="rId8"/>
    <p:sldLayoutId id="2147484533" r:id="rId9"/>
    <p:sldLayoutId id="2147484535" r:id="rId10"/>
    <p:sldLayoutId id="2147484251" r:id="rId11"/>
    <p:sldLayoutId id="2147484548" r:id="rId12"/>
    <p:sldLayoutId id="2147484536" r:id="rId13"/>
    <p:sldLayoutId id="2147484264" r:id="rId14"/>
    <p:sldLayoutId id="2147484537" r:id="rId15"/>
    <p:sldLayoutId id="2147484538" r:id="rId16"/>
    <p:sldLayoutId id="2147484539" r:id="rId17"/>
    <p:sldLayoutId id="2147484540" r:id="rId18"/>
    <p:sldLayoutId id="2147484541" r:id="rId19"/>
    <p:sldLayoutId id="2147484542" r:id="rId20"/>
    <p:sldLayoutId id="2147484543" r:id="rId21"/>
    <p:sldLayoutId id="2147484544" r:id="rId22"/>
    <p:sldLayoutId id="2147484545" r:id="rId23"/>
    <p:sldLayoutId id="2147484546" r:id="rId24"/>
    <p:sldLayoutId id="2147484299" r:id="rId25"/>
    <p:sldLayoutId id="2147484556" r:id="rId26"/>
    <p:sldLayoutId id="2147484559" r:id="rId27"/>
    <p:sldLayoutId id="2147484560" r:id="rId2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harepoint/dev/spfx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docs.microsoft.com/sharepoint/dev/spfx/use-aadhttpclient" TargetMode="External"/><Relationship Id="rId4" Type="http://schemas.openxmlformats.org/officeDocument/2006/relationships/hyperlink" Target="https://docs.microsoft.com/sharepoint/dev/spfx/web-parts/guidance/connect-to-api-secured-with-aad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sharepoint/dev/spfx/use-aadhttpclient" TargetMode="Externa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Leverage the Microsoft Graph &amp; 3rd Party APIs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Calling Azure AD Protected 3rd Party REST APIs</a:t>
            </a:r>
          </a:p>
        </p:txBody>
      </p:sp>
    </p:spTree>
    <p:extLst>
      <p:ext uri="{BB962C8B-B14F-4D97-AF65-F5344CB8AC3E}">
        <p14:creationId xmlns:p14="http://schemas.microsoft.com/office/powerpoint/2010/main" val="51406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F8FFE-7DAD-CC4C-8050-37A5A24D1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Azure AD HTTP Client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E72ED-2D61-824A-83DB-C372BD4A2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400" y="1178952"/>
            <a:ext cx="11575200" cy="5432256"/>
          </a:xfrm>
        </p:spPr>
        <p:txBody>
          <a:bodyPr/>
          <a:lstStyle/>
          <a:p>
            <a:r>
              <a:rPr lang="en-US" sz="2000" dirty="0"/>
              <a:t>import { </a:t>
            </a:r>
            <a:r>
              <a:rPr lang="en-US" sz="2000" dirty="0" err="1">
                <a:solidFill>
                  <a:schemeClr val="accent1"/>
                </a:solidFill>
              </a:rPr>
              <a:t>AadHttpClient</a:t>
            </a:r>
            <a:r>
              <a:rPr lang="en-US" sz="2000" dirty="0"/>
              <a:t>, </a:t>
            </a:r>
            <a:r>
              <a:rPr lang="en-US" sz="2000" dirty="0" err="1"/>
              <a:t>HttpClientResponse</a:t>
            </a:r>
            <a:r>
              <a:rPr lang="en-US" sz="2000" dirty="0"/>
              <a:t> } from '@</a:t>
            </a:r>
            <a:r>
              <a:rPr lang="en-US" sz="2000" dirty="0" err="1"/>
              <a:t>microsoft</a:t>
            </a:r>
            <a:r>
              <a:rPr lang="en-US" sz="2000" dirty="0"/>
              <a:t>/</a:t>
            </a:r>
            <a:r>
              <a:rPr lang="en-US" sz="2000" dirty="0" err="1"/>
              <a:t>sp</a:t>
            </a:r>
            <a:r>
              <a:rPr lang="en-US" sz="2000" dirty="0"/>
              <a:t>-http';</a:t>
            </a:r>
          </a:p>
          <a:p>
            <a:endParaRPr lang="en-US" sz="2000" dirty="0"/>
          </a:p>
          <a:p>
            <a:r>
              <a:rPr lang="en-US" sz="2000" dirty="0" err="1"/>
              <a:t>this.context.</a:t>
            </a:r>
            <a:r>
              <a:rPr lang="en-US" sz="2000" dirty="0" err="1">
                <a:solidFill>
                  <a:schemeClr val="accent1"/>
                </a:solidFill>
              </a:rPr>
              <a:t>aadHttpClientFactory</a:t>
            </a:r>
            <a:endParaRPr lang="en-US" sz="2000" dirty="0">
              <a:solidFill>
                <a:schemeClr val="accent1"/>
              </a:solidFill>
            </a:endParaRPr>
          </a:p>
          <a:p>
            <a:r>
              <a:rPr lang="en-US" sz="2000" dirty="0"/>
              <a:t>  </a:t>
            </a:r>
            <a:r>
              <a:rPr lang="en-US" sz="2000" dirty="0">
                <a:solidFill>
                  <a:schemeClr val="accent1"/>
                </a:solidFill>
              </a:rPr>
              <a:t>.</a:t>
            </a:r>
            <a:r>
              <a:rPr lang="en-US" sz="2000" dirty="0" err="1">
                <a:solidFill>
                  <a:schemeClr val="accent1"/>
                </a:solidFill>
              </a:rPr>
              <a:t>getClient</a:t>
            </a:r>
            <a:r>
              <a:rPr lang="en-US" sz="2000" dirty="0">
                <a:solidFill>
                  <a:schemeClr val="accent1"/>
                </a:solidFill>
              </a:rPr>
              <a:t>([name / URI of target resource])</a:t>
            </a:r>
          </a:p>
          <a:p>
            <a:r>
              <a:rPr lang="en-US" sz="2000" dirty="0"/>
              <a:t>  .then((</a:t>
            </a:r>
            <a:r>
              <a:rPr lang="en-US" sz="2000" dirty="0" err="1">
                <a:solidFill>
                  <a:schemeClr val="accent1"/>
                </a:solidFill>
              </a:rPr>
              <a:t>aadClient</a:t>
            </a:r>
            <a:r>
              <a:rPr lang="en-US" sz="2000" dirty="0">
                <a:solidFill>
                  <a:schemeClr val="accent1"/>
                </a:solidFill>
              </a:rPr>
              <a:t>: </a:t>
            </a:r>
            <a:r>
              <a:rPr lang="en-US" sz="2000" dirty="0" err="1">
                <a:solidFill>
                  <a:schemeClr val="accent1"/>
                </a:solidFill>
              </a:rPr>
              <a:t>AadHttpClient</a:t>
            </a:r>
            <a:r>
              <a:rPr lang="en-US" sz="2000" dirty="0"/>
              <a:t>) =&gt; {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const</a:t>
            </a:r>
            <a:r>
              <a:rPr lang="en-US" sz="2000" dirty="0"/>
              <a:t> endpoint: string = 'https://secured endpoint'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</a:t>
            </a:r>
            <a:r>
              <a:rPr lang="en-US" sz="2000" dirty="0" err="1">
                <a:solidFill>
                  <a:schemeClr val="accent1"/>
                </a:solidFill>
              </a:rPr>
              <a:t>aadClient.get</a:t>
            </a:r>
            <a:r>
              <a:rPr lang="en-US" sz="2000" dirty="0">
                <a:solidFill>
                  <a:schemeClr val="accent1"/>
                </a:solidFill>
              </a:rPr>
              <a:t>(endpoint, AadHttpClient.configurations.v1)</a:t>
            </a:r>
          </a:p>
          <a:p>
            <a:r>
              <a:rPr lang="en-US" sz="2000" dirty="0"/>
              <a:t>      .then((</a:t>
            </a:r>
            <a:r>
              <a:rPr lang="en-US" sz="2000" dirty="0" err="1"/>
              <a:t>rawResponse</a:t>
            </a:r>
            <a:r>
              <a:rPr lang="en-US" sz="2000" dirty="0"/>
              <a:t>: </a:t>
            </a:r>
            <a:r>
              <a:rPr lang="en-US" sz="2000" dirty="0" err="1"/>
              <a:t>HttpClientResponse</a:t>
            </a:r>
            <a:r>
              <a:rPr lang="en-US" sz="2000" dirty="0"/>
              <a:t>) =&gt; {</a:t>
            </a:r>
          </a:p>
          <a:p>
            <a:r>
              <a:rPr lang="en-US" sz="2000" dirty="0"/>
              <a:t>        return </a:t>
            </a:r>
            <a:r>
              <a:rPr lang="en-US" sz="2000" dirty="0" err="1"/>
              <a:t>rawResponse.json</a:t>
            </a:r>
            <a:r>
              <a:rPr lang="en-US" sz="2000" dirty="0"/>
              <a:t>();</a:t>
            </a:r>
          </a:p>
          <a:p>
            <a:r>
              <a:rPr lang="en-US" sz="2000" dirty="0"/>
              <a:t>      })</a:t>
            </a:r>
          </a:p>
          <a:p>
            <a:r>
              <a:rPr lang="en-US" sz="2000" dirty="0"/>
              <a:t>      .then((</a:t>
            </a:r>
            <a:r>
              <a:rPr lang="en-US" sz="2000" dirty="0" err="1"/>
              <a:t>jsonResponse</a:t>
            </a:r>
            <a:r>
              <a:rPr lang="en-US" sz="2000" dirty="0"/>
              <a:t>: any) =&gt; {</a:t>
            </a:r>
          </a:p>
          <a:p>
            <a:r>
              <a:rPr lang="en-US" sz="2000" dirty="0"/>
              <a:t>        // work with result</a:t>
            </a:r>
          </a:p>
          <a:p>
            <a:r>
              <a:rPr lang="en-US" sz="2000" dirty="0"/>
              <a:t>      });</a:t>
            </a:r>
          </a:p>
          <a:p>
            <a:r>
              <a:rPr lang="en-US" sz="2000" dirty="0"/>
              <a:t>  });</a:t>
            </a:r>
          </a:p>
          <a:p>
            <a:r>
              <a:rPr lang="en-US" sz="2000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8101681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C590F03-7E50-AD4A-A381-ED8F200345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Upload SharePoint packages to the app catalog</a:t>
            </a:r>
          </a:p>
          <a:p>
            <a:endParaRPr lang="en-US" dirty="0"/>
          </a:p>
          <a:p>
            <a:pPr lvl="1"/>
            <a:r>
              <a:rPr lang="en-US" dirty="0"/>
              <a:t>Extra note in dialog notifies of additional step required</a:t>
            </a:r>
          </a:p>
          <a:p>
            <a:pPr lvl="1"/>
            <a:r>
              <a:rPr lang="en-US" dirty="0"/>
              <a:t>While application can be installed </a:t>
            </a:r>
            <a:br>
              <a:rPr lang="en-US" dirty="0"/>
            </a:br>
            <a:r>
              <a:rPr lang="en-US" dirty="0"/>
              <a:t>in SharePoint sites, it does not </a:t>
            </a:r>
            <a:br>
              <a:rPr lang="en-US" dirty="0"/>
            </a:br>
            <a:r>
              <a:rPr lang="en-US" dirty="0"/>
              <a:t>have the permissions granted </a:t>
            </a:r>
            <a:br>
              <a:rPr lang="en-US" dirty="0"/>
            </a:br>
            <a:r>
              <a:rPr lang="en-US" dirty="0"/>
              <a:t>that it needs to access Azure AD </a:t>
            </a:r>
            <a:br>
              <a:rPr lang="en-US" dirty="0"/>
            </a:br>
            <a:r>
              <a:rPr lang="en-US" dirty="0"/>
              <a:t>protected resources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8BA819A-BBF1-6B4E-931B-E498434F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SharePoint Package to SharePoint App Catalog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055624-2E08-0241-8C6F-661E07F80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047" y="2711885"/>
            <a:ext cx="5930720" cy="379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2638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76908-7459-8A43-87E4-1BEE3948D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Approve / Reject with SharePoint Online API Management Page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3DED1D-5B65-9547-8D2B-396BE49DB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668" y="1253299"/>
            <a:ext cx="2339612" cy="5213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5CD8D1-9D2D-7242-9E40-C612F55FB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953" y="1716690"/>
            <a:ext cx="64389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39224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400" dirty="0"/>
              <a:t>Calling the Microsoft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10776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at a table&#10;&#10;Description generated with high confidence">
            <a:extLst>
              <a:ext uri="{FF2B5EF4-FFF2-40B4-BE49-F238E27FC236}">
                <a16:creationId xmlns:a16="http://schemas.microsoft.com/office/drawing/2014/main" id="{D2306968-4303-2646-8585-0AC3A60408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 flipH="1">
            <a:off x="1943100" y="0"/>
            <a:ext cx="10493376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3A2655-A41F-244A-9475-FD805B4A5770}"/>
              </a:ext>
            </a:extLst>
          </p:cNvPr>
          <p:cNvSpPr/>
          <p:nvPr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9" y="2621905"/>
            <a:ext cx="4234184" cy="13480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Azure AD Protected Resources &amp; </a:t>
            </a:r>
            <a:r>
              <a:rPr lang="en-US" sz="1600" b="0" dirty="0" err="1">
                <a:solidFill>
                  <a:srgbClr val="2F2F2F"/>
                </a:solidFill>
                <a:latin typeface="Segoe UI Semibold"/>
              </a:rPr>
              <a:t>SPFx</a:t>
            </a: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: How it Works</a:t>
            </a:r>
          </a:p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Permission Requests</a:t>
            </a:r>
          </a:p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 err="1">
                <a:solidFill>
                  <a:srgbClr val="2F2F2F"/>
                </a:solidFill>
                <a:latin typeface="Segoe UI Semibold"/>
              </a:rPr>
              <a:t>SPFx’s</a:t>
            </a: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 </a:t>
            </a:r>
            <a:r>
              <a:rPr lang="en-US" sz="1600" b="0" dirty="0" err="1">
                <a:solidFill>
                  <a:srgbClr val="2F2F2F"/>
                </a:solidFill>
                <a:latin typeface="Segoe UI Semibold"/>
              </a:rPr>
              <a:t>AadHttpClient</a:t>
            </a:r>
            <a:endParaRPr lang="en-US" sz="1600" b="0" dirty="0">
              <a:solidFill>
                <a:srgbClr val="2F2F2F"/>
              </a:solidFill>
              <a:latin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56659827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B3A684-C5C1-4B91-8D72-E2DBE6DAFFCC}"/>
              </a:ext>
            </a:extLst>
          </p:cNvPr>
          <p:cNvSpPr/>
          <p:nvPr/>
        </p:nvSpPr>
        <p:spPr bwMode="auto">
          <a:xfrm>
            <a:off x="0" y="1504710"/>
            <a:ext cx="12436475" cy="459129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further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8" y="1930734"/>
            <a:ext cx="11533187" cy="2754600"/>
          </a:xfrm>
        </p:spPr>
        <p:txBody>
          <a:bodyPr/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800" dirty="0">
                <a:latin typeface="+mj-lt"/>
              </a:rPr>
              <a:t>SharePoint Framework</a:t>
            </a:r>
          </a:p>
          <a:p>
            <a:pPr marL="342900" lvl="0" indent="-342900" defTabSz="914400">
              <a:lnSpc>
                <a:spcPct val="100000"/>
              </a:lnSpc>
              <a:spcBef>
                <a:spcPts val="600"/>
              </a:spcBef>
              <a:buSzTx/>
              <a:defRPr/>
            </a:pPr>
            <a:r>
              <a:rPr lang="en-US" sz="1800" dirty="0">
                <a:latin typeface="+mj-lt"/>
                <a:hlinkClick r:id="rId3"/>
              </a:rPr>
              <a:t>https://docs.microsoft.com/sharepoint/dev/spfx</a:t>
            </a:r>
            <a:endParaRPr lang="en-US" sz="1800" dirty="0">
              <a:latin typeface="+mj-lt"/>
            </a:endParaRPr>
          </a:p>
          <a:p>
            <a:pPr marL="342900" lvl="0" indent="-342900" defTabSz="914400">
              <a:lnSpc>
                <a:spcPct val="100000"/>
              </a:lnSpc>
              <a:spcBef>
                <a:spcPts val="600"/>
              </a:spcBef>
              <a:buSzTx/>
              <a:defRPr/>
            </a:pPr>
            <a:endParaRPr lang="en-US" sz="1800" dirty="0">
              <a:latin typeface="+mj-lt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800" dirty="0">
                <a:latin typeface="+mj-lt"/>
              </a:rPr>
              <a:t>Connect to API Secured with Azure Active Directory</a:t>
            </a:r>
          </a:p>
          <a:p>
            <a:pPr marL="342900" lvl="0" indent="-342900" defTabSz="914400">
              <a:lnSpc>
                <a:spcPct val="100000"/>
              </a:lnSpc>
              <a:spcBef>
                <a:spcPts val="600"/>
              </a:spcBef>
              <a:buSzTx/>
              <a:defRPr/>
            </a:pPr>
            <a:r>
              <a:rPr lang="en-US" sz="1800" dirty="0">
                <a:latin typeface="+mj-lt"/>
                <a:hlinkClick r:id="rId4"/>
              </a:rPr>
              <a:t>https://docs.microsoft.com/sharepoint/dev/spfx/web-parts/guidance/connect-to-api-secured-with-aad</a:t>
            </a:r>
            <a:r>
              <a:rPr lang="en-US" sz="1800" dirty="0">
                <a:latin typeface="+mj-lt"/>
              </a:rPr>
              <a:t> </a:t>
            </a:r>
          </a:p>
          <a:p>
            <a:pPr marL="342900" lvl="0" indent="-342900" defTabSz="914400">
              <a:lnSpc>
                <a:spcPct val="100000"/>
              </a:lnSpc>
              <a:spcBef>
                <a:spcPts val="600"/>
              </a:spcBef>
              <a:buSzTx/>
              <a:defRPr/>
            </a:pPr>
            <a:endParaRPr lang="en-US" sz="1800" dirty="0">
              <a:latin typeface="+mj-lt"/>
            </a:endParaRPr>
          </a:p>
          <a:p>
            <a:pPr marL="342900" lvl="0" indent="-342900" defTabSz="914400">
              <a:lnSpc>
                <a:spcPct val="100000"/>
              </a:lnSpc>
              <a:spcBef>
                <a:spcPts val="600"/>
              </a:spcBef>
              <a:buSzTx/>
              <a:defRPr/>
            </a:pPr>
            <a:r>
              <a:rPr lang="en-US" sz="1800" dirty="0">
                <a:latin typeface="+mj-lt"/>
              </a:rPr>
              <a:t>Connect to Azure AD-secured APIs in SharePoint Framework Solutions</a:t>
            </a:r>
          </a:p>
          <a:p>
            <a:pPr marL="342900" lvl="0" indent="-342900" defTabSz="914400">
              <a:lnSpc>
                <a:spcPct val="100000"/>
              </a:lnSpc>
              <a:spcBef>
                <a:spcPts val="600"/>
              </a:spcBef>
              <a:buSzTx/>
              <a:defRPr/>
            </a:pPr>
            <a:r>
              <a:rPr lang="en-US" sz="1800" dirty="0">
                <a:latin typeface="+mj-lt"/>
                <a:hlinkClick r:id="rId5"/>
              </a:rPr>
              <a:t>https://docs.microsoft.com/sharepoint/dev/spfx/use-aadhttpclient</a:t>
            </a:r>
            <a:r>
              <a:rPr lang="en-US" sz="18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4599777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2704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tanding in a room&#10;&#10;Description generated with very high confidence">
            <a:extLst>
              <a:ext uri="{FF2B5EF4-FFF2-40B4-BE49-F238E27FC236}">
                <a16:creationId xmlns:a16="http://schemas.microsoft.com/office/drawing/2014/main" id="{297CE05B-2BFB-9245-A0F0-B1C807F7EAA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2064" y="0"/>
            <a:ext cx="10494411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A852F9E-D476-2648-BBF6-16FE76BAE418}"/>
              </a:ext>
            </a:extLst>
          </p:cNvPr>
          <p:cNvSpPr/>
          <p:nvPr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722689" cy="917575"/>
          </a:xfrm>
        </p:spPr>
        <p:txBody>
          <a:bodyPr/>
          <a:lstStyle/>
          <a:p>
            <a:r>
              <a:rPr lang="en-US" sz="2800" dirty="0"/>
              <a:t>Calling Azure AD Protected 3rd Party REST APIs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8" y="2574721"/>
            <a:ext cx="3914774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Azure AD Protected Resources &amp; </a:t>
            </a:r>
            <a:r>
              <a:rPr lang="en-US" sz="2000" dirty="0" err="1"/>
              <a:t>SPFx</a:t>
            </a:r>
            <a:r>
              <a:rPr lang="en-US" sz="2000" dirty="0"/>
              <a:t>: How it Works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Permission Requests</a:t>
            </a:r>
          </a:p>
          <a:p>
            <a:pPr>
              <a:spcBef>
                <a:spcPts val="1200"/>
              </a:spcBef>
            </a:pPr>
            <a:r>
              <a:rPr lang="en-US" sz="2000" dirty="0" err="1"/>
              <a:t>SPFx’s</a:t>
            </a:r>
            <a:r>
              <a:rPr lang="en-US" sz="2000" dirty="0"/>
              <a:t> </a:t>
            </a:r>
            <a:r>
              <a:rPr lang="en-US" sz="2000" dirty="0" err="1"/>
              <a:t>AadHttpClient</a:t>
            </a:r>
            <a:endParaRPr lang="en-US" sz="2000" dirty="0"/>
          </a:p>
          <a:p>
            <a:pPr>
              <a:spcBef>
                <a:spcPts val="1200"/>
              </a:spcBef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22183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44C447-64DF-8E4F-81D6-84769AA4E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400" y="1212850"/>
            <a:ext cx="11574000" cy="3693319"/>
          </a:xfrm>
        </p:spPr>
        <p:txBody>
          <a:bodyPr/>
          <a:lstStyle/>
          <a:p>
            <a:r>
              <a:rPr lang="en-US" dirty="0"/>
              <a:t>Resources in Azure can be easily secured with Azure AD</a:t>
            </a:r>
          </a:p>
          <a:p>
            <a:endParaRPr lang="en-US" dirty="0"/>
          </a:p>
          <a:p>
            <a:r>
              <a:rPr lang="en-US" dirty="0"/>
              <a:t>Requires a request to include a valid OAuth access token in the </a:t>
            </a:r>
            <a:br>
              <a:rPr lang="en-US" dirty="0"/>
            </a:br>
            <a:r>
              <a:rPr lang="en-US" dirty="0"/>
              <a:t>HTTP header on request</a:t>
            </a:r>
          </a:p>
          <a:p>
            <a:endParaRPr lang="en-US" dirty="0"/>
          </a:p>
          <a:p>
            <a:r>
              <a:rPr lang="en-US" dirty="0"/>
              <a:t>Similar to how existing services are secured</a:t>
            </a:r>
          </a:p>
          <a:p>
            <a:pPr lvl="1"/>
            <a:r>
              <a:rPr lang="en-US" dirty="0"/>
              <a:t>SharePoint REST API</a:t>
            </a:r>
          </a:p>
          <a:p>
            <a:pPr lvl="1"/>
            <a:r>
              <a:rPr lang="en-US" dirty="0"/>
              <a:t>Microsoft Graph API</a:t>
            </a:r>
          </a:p>
          <a:p>
            <a:pPr lvl="1"/>
            <a:r>
              <a:rPr lang="en-US" dirty="0"/>
              <a:t>Azure Management REST API</a:t>
            </a:r>
          </a:p>
          <a:p>
            <a:pPr lvl="1"/>
            <a:r>
              <a:rPr lang="en-US" dirty="0"/>
              <a:t>etc.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BFF778-EB43-B341-8AA0-BC9340820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Securing REST APIs with Azure AD</a:t>
            </a:r>
          </a:p>
        </p:txBody>
      </p:sp>
    </p:spTree>
    <p:extLst>
      <p:ext uri="{BB962C8B-B14F-4D97-AF65-F5344CB8AC3E}">
        <p14:creationId xmlns:p14="http://schemas.microsoft.com/office/powerpoint/2010/main" val="52806183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7463F5-31E8-6F4C-A6CC-F2B19B4BC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Securing Azure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FD19C4-C494-3749-AF77-E1F1F4343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17" y="1298080"/>
            <a:ext cx="11678828" cy="488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2576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D1D49-9517-214A-8890-30DD67A9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Securing Azure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23E5C1-50E9-F94A-8BAD-C47991D48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26" y="1226050"/>
            <a:ext cx="4855529" cy="53486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AE5100-BF2E-7C42-BF00-4C7DBFD67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697" y="1226050"/>
            <a:ext cx="4863887" cy="534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8231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0309C0-ABA8-6141-8AF3-F1EA8C83B9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400" y="1212850"/>
            <a:ext cx="11574000" cy="3490186"/>
          </a:xfrm>
        </p:spPr>
        <p:txBody>
          <a:bodyPr/>
          <a:lstStyle/>
          <a:p>
            <a:r>
              <a:rPr lang="en-US" dirty="0"/>
              <a:t>Permission requests to resources are granted to special SharePoint app by tenant admin</a:t>
            </a:r>
          </a:p>
          <a:p>
            <a:pPr lvl="1"/>
            <a:r>
              <a:rPr lang="en-US" b="1" dirty="0"/>
              <a:t>SharePoint Online Client Extensibility Web Application Principal</a:t>
            </a:r>
          </a:p>
          <a:p>
            <a:pPr lvl="1"/>
            <a:r>
              <a:rPr lang="en-US" dirty="0"/>
              <a:t>Present in each SharePoint Online tenant</a:t>
            </a:r>
          </a:p>
          <a:p>
            <a:endParaRPr lang="en-US" dirty="0"/>
          </a:p>
          <a:p>
            <a:r>
              <a:rPr lang="en-US" dirty="0"/>
              <a:t>Permissions are unique to the tenant, not the </a:t>
            </a:r>
            <a:r>
              <a:rPr lang="en-US" dirty="0" err="1"/>
              <a:t>SPFx</a:t>
            </a:r>
            <a:r>
              <a:rPr lang="en-US" dirty="0"/>
              <a:t> solution</a:t>
            </a:r>
          </a:p>
          <a:p>
            <a:pPr lvl="1"/>
            <a:r>
              <a:rPr lang="en-US" dirty="0"/>
              <a:t>Once a permission is granted, all solutions can leverage the grant</a:t>
            </a:r>
          </a:p>
          <a:p>
            <a:pPr lvl="1"/>
            <a:r>
              <a:rPr lang="en-US" dirty="0"/>
              <a:t>Permission grant is valid until revoked</a:t>
            </a:r>
          </a:p>
          <a:p>
            <a:pPr lvl="1"/>
            <a:r>
              <a:rPr lang="en-US" dirty="0"/>
              <a:t>Permission grant not directly linked to the solution that requested it</a:t>
            </a:r>
          </a:p>
          <a:p>
            <a:pPr lvl="1"/>
            <a:r>
              <a:rPr lang="en-US" dirty="0"/>
              <a:t>Solution installation not linked to permission grant approval / rejection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F9604C-273C-DE43-A6FA-EFCAAA5A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Azure AD Secured Resources from </a:t>
            </a:r>
            <a:r>
              <a:rPr lang="en-US" dirty="0" err="1"/>
              <a:t>SPFx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4245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66878A-F13B-0A43-AA8B-3BB29B4624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400" y="1212850"/>
            <a:ext cx="11574000" cy="3619452"/>
          </a:xfrm>
        </p:spPr>
        <p:txBody>
          <a:bodyPr/>
          <a:lstStyle/>
          <a:p>
            <a:r>
              <a:rPr lang="en-US" dirty="0"/>
              <a:t>Special SharePoint Online Azure AD app can be granted permissions to resources in multiple ways: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Defined within solution manifest – admin notified upon deployment to approve/reject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PowerShell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Office 365 CLI</a:t>
            </a:r>
          </a:p>
          <a:p>
            <a:endParaRPr lang="en-US" dirty="0"/>
          </a:p>
          <a:p>
            <a:r>
              <a:rPr lang="en-US" dirty="0"/>
              <a:t>Ref: </a:t>
            </a:r>
            <a:r>
              <a:rPr lang="en-US" dirty="0">
                <a:hlinkClick r:id="rId2"/>
              </a:rPr>
              <a:t>https://docs.microsoft.com/sharepoint/dev/spfx/use-aadhttpclient</a:t>
            </a:r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0C27B9-6B39-6443-AF49-F5C6B2BF7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Granting Permissions to SharePoint Online</a:t>
            </a:r>
          </a:p>
        </p:txBody>
      </p:sp>
    </p:spTree>
    <p:extLst>
      <p:ext uri="{BB962C8B-B14F-4D97-AF65-F5344CB8AC3E}">
        <p14:creationId xmlns:p14="http://schemas.microsoft.com/office/powerpoint/2010/main" val="98627010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D52315-2A92-8B4A-941E-91AF8D844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SPFx</a:t>
            </a:r>
            <a:r>
              <a:rPr lang="en-US" dirty="0"/>
              <a:t> Solutions Declare Permission Requests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FC978-D1D7-7C4E-A00C-9A2FAE9CB7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600" dirty="0"/>
              <a:t>// package-</a:t>
            </a:r>
            <a:r>
              <a:rPr lang="en-US" sz="1600" dirty="0" err="1"/>
              <a:t>solution.json</a:t>
            </a:r>
            <a:endParaRPr lang="en-US" sz="1600" dirty="0"/>
          </a:p>
          <a:p>
            <a:r>
              <a:rPr lang="en-US" sz="1600" dirty="0"/>
              <a:t>{</a:t>
            </a:r>
          </a:p>
          <a:p>
            <a:r>
              <a:rPr lang="en-US" sz="1600" dirty="0"/>
              <a:t>  "$schema": "https://</a:t>
            </a:r>
            <a:r>
              <a:rPr lang="en-US" sz="1600" dirty="0" err="1"/>
              <a:t>developer.microsoft.com</a:t>
            </a:r>
            <a:r>
              <a:rPr lang="en-US" sz="1600" dirty="0"/>
              <a:t>/</a:t>
            </a:r>
            <a:r>
              <a:rPr lang="en-US" sz="1600" dirty="0" err="1"/>
              <a:t>json</a:t>
            </a:r>
            <a:r>
              <a:rPr lang="en-US" sz="1600" dirty="0"/>
              <a:t>-schemas/</a:t>
            </a:r>
            <a:r>
              <a:rPr lang="en-US" sz="1600" dirty="0" err="1"/>
              <a:t>spfx</a:t>
            </a:r>
            <a:r>
              <a:rPr lang="en-US" sz="1600" dirty="0"/>
              <a:t>-build/package-</a:t>
            </a:r>
            <a:r>
              <a:rPr lang="en-US" sz="1600" dirty="0" err="1"/>
              <a:t>solution.schema.json</a:t>
            </a:r>
            <a:r>
              <a:rPr lang="en-US" sz="1600" dirty="0"/>
              <a:t>",</a:t>
            </a:r>
          </a:p>
          <a:p>
            <a:r>
              <a:rPr lang="en-US" sz="1600" dirty="0"/>
              <a:t>  "solution": {</a:t>
            </a:r>
          </a:p>
          <a:p>
            <a:r>
              <a:rPr lang="en-US" sz="1600" dirty="0"/>
              <a:t>    "name": "</a:t>
            </a:r>
            <a:r>
              <a:rPr lang="en-US" sz="1600" dirty="0" err="1"/>
              <a:t>sp</a:t>
            </a:r>
            <a:r>
              <a:rPr lang="en-US" sz="1600" dirty="0"/>
              <a:t>-</a:t>
            </a:r>
            <a:r>
              <a:rPr lang="en-US" sz="1600" dirty="0" err="1"/>
              <a:t>fx</a:t>
            </a:r>
            <a:r>
              <a:rPr lang="en-US" sz="1600" dirty="0"/>
              <a:t>-</a:t>
            </a:r>
            <a:r>
              <a:rPr lang="en-US" sz="1600" dirty="0" err="1"/>
              <a:t>aad</a:t>
            </a:r>
            <a:r>
              <a:rPr lang="en-US" sz="1600" dirty="0"/>
              <a:t>-http-client-side-solution",</a:t>
            </a:r>
          </a:p>
          <a:p>
            <a:r>
              <a:rPr lang="en-US" sz="1600" dirty="0"/>
              <a:t>    "id": "dfb230b7-4f61-431f-9b65-a34e83922663",</a:t>
            </a:r>
          </a:p>
          <a:p>
            <a:r>
              <a:rPr lang="en-US" sz="1600" dirty="0"/>
              <a:t>    "version": "1.0.0.0",</a:t>
            </a:r>
          </a:p>
          <a:p>
            <a:r>
              <a:rPr lang="en-US" sz="1600" dirty="0"/>
              <a:t>    "</a:t>
            </a:r>
            <a:r>
              <a:rPr lang="en-US" sz="1600" dirty="0" err="1"/>
              <a:t>includeClientSideAssets</a:t>
            </a:r>
            <a:r>
              <a:rPr lang="en-US" sz="1600" dirty="0"/>
              <a:t>": true,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   "</a:t>
            </a:r>
            <a:r>
              <a:rPr lang="en-US" sz="1600" dirty="0" err="1">
                <a:solidFill>
                  <a:schemeClr val="accent1"/>
                </a:solidFill>
              </a:rPr>
              <a:t>webApiPermissionRequests</a:t>
            </a:r>
            <a:r>
              <a:rPr lang="en-US" sz="1600" dirty="0">
                <a:solidFill>
                  <a:schemeClr val="accent1"/>
                </a:solidFill>
              </a:rPr>
              <a:t>": [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     { "resource": "Microsoft Graph", "scope": "</a:t>
            </a:r>
            <a:r>
              <a:rPr lang="en-US" sz="1600" dirty="0" err="1">
                <a:solidFill>
                  <a:schemeClr val="accent1"/>
                </a:solidFill>
              </a:rPr>
              <a:t>User.ReadBasic.All</a:t>
            </a:r>
            <a:r>
              <a:rPr lang="en-US" sz="1600" dirty="0">
                <a:solidFill>
                  <a:schemeClr val="accent1"/>
                </a:solidFill>
              </a:rPr>
              <a:t>” }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   ]</a:t>
            </a:r>
          </a:p>
          <a:p>
            <a:r>
              <a:rPr lang="en-US" sz="1600" dirty="0"/>
              <a:t>  },</a:t>
            </a:r>
          </a:p>
          <a:p>
            <a:r>
              <a:rPr lang="en-US" sz="1600" dirty="0"/>
              <a:t>  "paths": {</a:t>
            </a:r>
          </a:p>
          <a:p>
            <a:r>
              <a:rPr lang="en-US" sz="1600" dirty="0"/>
              <a:t>    "</a:t>
            </a:r>
            <a:r>
              <a:rPr lang="en-US" sz="1600" dirty="0" err="1"/>
              <a:t>zippedPackage</a:t>
            </a:r>
            <a:r>
              <a:rPr lang="en-US" sz="1600" dirty="0"/>
              <a:t>": "solution/</a:t>
            </a:r>
            <a:r>
              <a:rPr lang="en-US" sz="1600" dirty="0" err="1"/>
              <a:t>sp-fx-aad-http.sppkg</a:t>
            </a:r>
            <a:r>
              <a:rPr lang="en-US" sz="1600" dirty="0"/>
              <a:t>"</a:t>
            </a:r>
          </a:p>
          <a:p>
            <a:r>
              <a:rPr lang="en-US" sz="1600" dirty="0"/>
              <a:t>  }</a:t>
            </a:r>
          </a:p>
          <a:p>
            <a:r>
              <a:rPr lang="en-US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3453717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51FCB-A08B-DC49-A19A-48F99EFC6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Works: Calling Azure AD Secured REST APIs from </a:t>
            </a:r>
            <a:r>
              <a:rPr lang="en-US" dirty="0" err="1"/>
              <a:t>SPFx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C95221-1191-7A41-BC75-9838D80B3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37" y="1199729"/>
            <a:ext cx="10160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8309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athena xmlns="http://schemas.microsoft.com/edu/athena" version="0.1.3396.0">
  <ink scale="0.5713244">AAEAAAD/////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+P///wxBY3Rpb25UeXBlVjEBAAAAB3ZhbHVlX18ACAIAAAAAAAAABQUAAAANQ2xlYXJDYW52YXNWMQIAAAAJU3RhcnRUaW1lBFR5cGUABBAMQWN0aW9uVHlwZVYxAgAAAAIAAADYBgEAAAAAAAH3////+P///wAAAAAFBgAAAA9QZW5BdHRyaWJ1dGVzVjEKAAAAB19jb2xvckEHX2NvbG9yUgdfY29sb3JHB19jb2xvckIKRml0VG9DdXJ2ZQZIZWlnaHQOSWdub3JlUHJlc3N1cmUNSXNIaWdobGlnaHRlcgVTaGFwZQVXaWR0aAAAAAAAAAAABAACAgICAQYBAQxCcnVzaFNoYXBlVjECAAAABgIAAAD/AAAAAAAAAAAAAAhAAAAF9v///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/IAAAAAAA4D8AAAA/AAAAAAAAAAAL</ink>
</athena>
</file>

<file path=customXml/itemProps1.xml><?xml version="1.0" encoding="utf-8"?>
<ds:datastoreItem xmlns:ds="http://schemas.openxmlformats.org/officeDocument/2006/customXml" ds:itemID="{AB748CBD-0949-444B-9600-75CD9A8FAB3E}">
  <ds:schemaRefs>
    <ds:schemaRef ds:uri="http://schemas.microsoft.com/edu/athen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826</Words>
  <Application>Microsoft Macintosh PowerPoint</Application>
  <PresentationFormat>Custom</PresentationFormat>
  <Paragraphs>118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Consolas</vt:lpstr>
      <vt:lpstr>Segoe UI</vt:lpstr>
      <vt:lpstr>Segoe UI Light</vt:lpstr>
      <vt:lpstr>Segoe UI Semibold</vt:lpstr>
      <vt:lpstr>Wingdings</vt:lpstr>
      <vt:lpstr>Office 365 PPT Template - 2017</vt:lpstr>
      <vt:lpstr>Leverage the Microsoft Graph &amp; 3rd Party APIs</vt:lpstr>
      <vt:lpstr>Calling Azure AD Protected 3rd Party REST APIs</vt:lpstr>
      <vt:lpstr>Securing REST APIs with Azure AD</vt:lpstr>
      <vt:lpstr>Securing Azure Functions</vt:lpstr>
      <vt:lpstr>Securing Azure Functions</vt:lpstr>
      <vt:lpstr>Calling Azure AD Secured Resources from SPFx</vt:lpstr>
      <vt:lpstr>Granting Permissions to SharePoint Online</vt:lpstr>
      <vt:lpstr>SPFx Solutions Declare Permission Requests</vt:lpstr>
      <vt:lpstr>How It Works: Calling Azure AD Secured REST APIs from SPFx</vt:lpstr>
      <vt:lpstr>Using the Azure AD HTTP Client</vt:lpstr>
      <vt:lpstr>Add SharePoint Package to SharePoint App Catalog</vt:lpstr>
      <vt:lpstr>Approve / Reject with SharePoint Online API Management Page</vt:lpstr>
      <vt:lpstr>Demo Calling the Microsoft Graph</vt:lpstr>
      <vt:lpstr>Summary</vt:lpstr>
      <vt:lpstr>Reading further</vt:lpstr>
      <vt:lpstr>Thank you.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2019-01-07T20:43:12Z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vesaj@microsoft.com</vt:lpwstr>
  </property>
  <property fmtid="{D5CDD505-2E9C-101B-9397-08002B2CF9AE}" pid="5" name="MSIP_Label_f42aa342-8706-4288-bd11-ebb85995028c_SetDate">
    <vt:lpwstr>2018-12-20T12:55:35.4497539Z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